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4"/>
  </p:notesMasterIdLst>
  <p:sldIdLst>
    <p:sldId id="256" r:id="rId2"/>
    <p:sldId id="257" r:id="rId3"/>
    <p:sldId id="270" r:id="rId4"/>
    <p:sldId id="265" r:id="rId5"/>
    <p:sldId id="302" r:id="rId6"/>
    <p:sldId id="303" r:id="rId7"/>
    <p:sldId id="310" r:id="rId8"/>
    <p:sldId id="307" r:id="rId9"/>
    <p:sldId id="312" r:id="rId10"/>
    <p:sldId id="306" r:id="rId11"/>
    <p:sldId id="308" r:id="rId12"/>
    <p:sldId id="309" r:id="rId13"/>
  </p:sldIdLst>
  <p:sldSz cx="9144000" cy="5143500" type="screen16x9"/>
  <p:notesSz cx="6858000" cy="9144000"/>
  <p:embeddedFontLst>
    <p:embeddedFont>
      <p:font typeface="Fredoka One" panose="02000000000000000000" pitchFamily="2" charset="0"/>
      <p:regular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Outfit Black" panose="020B0604020202020204" charset="0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7B7B"/>
    <a:srgbClr val="B0B0B0"/>
    <a:srgbClr val="979797"/>
    <a:srgbClr val="F9F9F9"/>
    <a:srgbClr val="CC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725E8C-AD4B-41A4-BC6C-7C835AD5ACB6}">
  <a:tblStyle styleId="{00725E8C-AD4B-41A4-BC6C-7C835AD5AC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1b4d88e7e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1b4d88e7e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727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1b4d88e7e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1b4d88e7e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646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1b4d88e7e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1b4d88e7e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836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e1b4d88e7e_1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e1b4d88e7e_1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1b4d88e7e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1b4d88e7e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1b4d88e7e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1b4d88e7e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71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1b4d88e7e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1b4d88e7e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26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1b4d88e7e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1b4d88e7e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9894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1b4d88e7e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1b4d88e7e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9199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1b4d88e7e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1b4d88e7e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799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2375" y="1437489"/>
            <a:ext cx="5493900" cy="18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2375" y="3620525"/>
            <a:ext cx="27372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2984" y="-841973"/>
            <a:ext cx="6315055" cy="683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1714950" y="1460850"/>
            <a:ext cx="57141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8"/>
          <p:cNvPicPr preferRelativeResize="0"/>
          <p:nvPr/>
        </p:nvPicPr>
        <p:blipFill rotWithShape="1">
          <a:blip r:embed="rId2">
            <a:alphaModFix/>
          </a:blip>
          <a:srcRect l="82300"/>
          <a:stretch/>
        </p:blipFill>
        <p:spPr>
          <a:xfrm flipH="1">
            <a:off x="2" y="0"/>
            <a:ext cx="16184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>
                <a:highlight>
                  <a:schemeClr val="dk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468050" y="1667365"/>
            <a:ext cx="62079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 flipH="1">
            <a:off x="1468050" y="2982191"/>
            <a:ext cx="62079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 rotWithShape="1">
          <a:blip r:embed="rId2">
            <a:alphaModFix/>
          </a:blip>
          <a:srcRect t="36366" r="60971"/>
          <a:stretch/>
        </p:blipFill>
        <p:spPr>
          <a:xfrm>
            <a:off x="0" y="1870550"/>
            <a:ext cx="3568748" cy="32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6" r:id="rId4"/>
    <p:sldLayoutId id="2147483657" r:id="rId5"/>
    <p:sldLayoutId id="2147483658" r:id="rId6"/>
    <p:sldLayoutId id="2147483670" r:id="rId7"/>
    <p:sldLayoutId id="2147483673" r:id="rId8"/>
    <p:sldLayoutId id="214748367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65977982_COUNTERFEIT_CURRENCY_DETECTION_USING_IMAGE_PROCESSI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intageworld.com/knowledge-base/security-features-on-current-banknotes/" TargetMode="External"/><Relationship Id="rId5" Type="http://schemas.openxmlformats.org/officeDocument/2006/relationships/hyperlink" Target="https://ijcsmc.com/docs/papers/April2019/V8I4201914.pdf" TargetMode="External"/><Relationship Id="rId4" Type="http://schemas.openxmlformats.org/officeDocument/2006/relationships/hyperlink" Target="https://iopscience.iop.org/article/10.1088/1757-899X/263/5/05204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>
            <a:spLocks noGrp="1"/>
          </p:cNvSpPr>
          <p:nvPr>
            <p:ph type="ctrTitle"/>
          </p:nvPr>
        </p:nvSpPr>
        <p:spPr>
          <a:xfrm>
            <a:off x="722375" y="1437489"/>
            <a:ext cx="5493900" cy="18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Currency Detection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Google Shape;163;p32"/>
          <p:cNvCxnSpPr/>
          <p:nvPr/>
        </p:nvCxnSpPr>
        <p:spPr>
          <a:xfrm>
            <a:off x="827275" y="3317388"/>
            <a:ext cx="20457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53065"/>
          </a:xfrm>
          <a:prstGeom prst="rect">
            <a:avLst/>
          </a:prstGeom>
          <a:solidFill>
            <a:schemeClr val="dk1"/>
          </a:solidFill>
          <a:ln>
            <a:gradFill>
              <a:gsLst>
                <a:gs pos="0">
                  <a:srgbClr val="7030A0">
                    <a:lumMod val="94000"/>
                  </a:srgbClr>
                </a:gs>
                <a:gs pos="76000">
                  <a:srgbClr val="0070C0"/>
                </a:gs>
              </a:gsLst>
              <a:lin ang="5400000" scaled="1"/>
            </a:gra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Serial No.</a:t>
            </a:r>
            <a:endParaRPr dirty="0">
              <a:solidFill>
                <a:srgbClr val="7030A0"/>
              </a:solidFill>
            </a:endParaRPr>
          </a:p>
        </p:txBody>
      </p:sp>
      <p:cxnSp>
        <p:nvCxnSpPr>
          <p:cNvPr id="275" name="Google Shape;275;p41"/>
          <p:cNvCxnSpPr/>
          <p:nvPr/>
        </p:nvCxnSpPr>
        <p:spPr>
          <a:xfrm>
            <a:off x="189282" y="724413"/>
            <a:ext cx="20457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857BF50-0CB3-2337-AB2D-A94B32F5F4DF}"/>
              </a:ext>
            </a:extLst>
          </p:cNvPr>
          <p:cNvSpPr/>
          <p:nvPr/>
        </p:nvSpPr>
        <p:spPr>
          <a:xfrm>
            <a:off x="0" y="530942"/>
            <a:ext cx="9144000" cy="46125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3526DE4-F8B1-8090-5F72-B86391D68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65" y="1080457"/>
            <a:ext cx="3726274" cy="360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F21E02-A46E-ACF0-5E81-F5D1229A622B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4572000" y="530942"/>
            <a:ext cx="0" cy="461255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413006EB-C3E3-DF2E-8AAB-3C832ADA1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59" y="4789557"/>
            <a:ext cx="7455248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Serial Intensity: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81.65454977429319 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50AC5E-08D0-4F41-D092-F1D10763FEC0}"/>
              </a:ext>
            </a:extLst>
          </p:cNvPr>
          <p:cNvSpPr txBox="1"/>
          <p:nvPr/>
        </p:nvSpPr>
        <p:spPr>
          <a:xfrm>
            <a:off x="6386972" y="594545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FF0000"/>
                </a:solidFill>
              </a:rPr>
              <a:t>Fake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DA541-2D18-1C00-321D-11FA33071BCE}"/>
              </a:ext>
            </a:extLst>
          </p:cNvPr>
          <p:cNvSpPr txBox="1"/>
          <p:nvPr/>
        </p:nvSpPr>
        <p:spPr>
          <a:xfrm>
            <a:off x="1678781" y="595004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00B050"/>
                </a:solidFill>
              </a:rPr>
              <a:t>Real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08B6256E-6450-BF27-1A0C-06CC276AA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4242" y="4764232"/>
            <a:ext cx="7455248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Serial Intensity: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93.51611721611722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7" name="Picture 9">
            <a:extLst>
              <a:ext uri="{FF2B5EF4-FFF2-40B4-BE49-F238E27FC236}">
                <a16:creationId xmlns:a16="http://schemas.microsoft.com/office/drawing/2014/main" id="{D57781FB-1E84-173F-6BC7-200BF69CD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201" y="1100953"/>
            <a:ext cx="3697237" cy="357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7F656D5-D9E6-0911-3B85-64F85B72E6D5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74194" y="2234379"/>
            <a:ext cx="1319982" cy="317092"/>
          </a:xfrm>
          <a:prstGeom prst="bentConnector3">
            <a:avLst>
              <a:gd name="adj1" fmla="val 10754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789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53065"/>
          </a:xfrm>
          <a:prstGeom prst="rect">
            <a:avLst/>
          </a:prstGeom>
          <a:solidFill>
            <a:schemeClr val="dk1"/>
          </a:solidFill>
          <a:ln>
            <a:gradFill>
              <a:gsLst>
                <a:gs pos="0">
                  <a:srgbClr val="7030A0">
                    <a:lumMod val="94000"/>
                  </a:srgbClr>
                </a:gs>
                <a:gs pos="76000">
                  <a:srgbClr val="0070C0"/>
                </a:gs>
              </a:gsLst>
              <a:lin ang="5400000" scaled="1"/>
            </a:gra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Font Size.</a:t>
            </a:r>
            <a:endParaRPr dirty="0">
              <a:solidFill>
                <a:srgbClr val="7030A0"/>
              </a:solidFill>
            </a:endParaRPr>
          </a:p>
        </p:txBody>
      </p:sp>
      <p:cxnSp>
        <p:nvCxnSpPr>
          <p:cNvPr id="275" name="Google Shape;275;p41"/>
          <p:cNvCxnSpPr/>
          <p:nvPr/>
        </p:nvCxnSpPr>
        <p:spPr>
          <a:xfrm>
            <a:off x="189282" y="724413"/>
            <a:ext cx="20457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857BF50-0CB3-2337-AB2D-A94B32F5F4DF}"/>
              </a:ext>
            </a:extLst>
          </p:cNvPr>
          <p:cNvSpPr/>
          <p:nvPr/>
        </p:nvSpPr>
        <p:spPr>
          <a:xfrm>
            <a:off x="0" y="530942"/>
            <a:ext cx="9144000" cy="46125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72E525C-05B0-957B-E112-22511F9CE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25" y="727074"/>
            <a:ext cx="3317981" cy="421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DD8EBE04-3374-1836-3F50-446841CA3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355" y="863618"/>
            <a:ext cx="5100834" cy="3616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Current---&gt;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real---&gt;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Current---&gt;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real---&gt;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Current---&gt;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real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---&gt;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24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Current---&gt;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real---&gt;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Current---&gt;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29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real---&gt;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29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Current---&gt;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real---&gt;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472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53065"/>
          </a:xfrm>
          <a:prstGeom prst="rect">
            <a:avLst/>
          </a:prstGeom>
          <a:solidFill>
            <a:schemeClr val="dk1"/>
          </a:solidFill>
          <a:ln>
            <a:gradFill>
              <a:gsLst>
                <a:gs pos="0">
                  <a:srgbClr val="7030A0">
                    <a:lumMod val="94000"/>
                  </a:srgbClr>
                </a:gs>
                <a:gs pos="76000">
                  <a:srgbClr val="0070C0"/>
                </a:gs>
              </a:gsLst>
              <a:lin ang="5400000" scaled="1"/>
            </a:gra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>
              <a:solidFill>
                <a:srgbClr val="7030A0"/>
              </a:solidFill>
            </a:endParaRPr>
          </a:p>
        </p:txBody>
      </p:sp>
      <p:cxnSp>
        <p:nvCxnSpPr>
          <p:cNvPr id="275" name="Google Shape;275;p41"/>
          <p:cNvCxnSpPr/>
          <p:nvPr/>
        </p:nvCxnSpPr>
        <p:spPr>
          <a:xfrm>
            <a:off x="189282" y="724413"/>
            <a:ext cx="20457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43CEEA-C2CA-B577-DF8F-EA4A37DE5B1D}"/>
              </a:ext>
            </a:extLst>
          </p:cNvPr>
          <p:cNvSpPr txBox="1"/>
          <p:nvPr/>
        </p:nvSpPr>
        <p:spPr>
          <a:xfrm>
            <a:off x="923617" y="320951"/>
            <a:ext cx="6428453" cy="476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https://www.researchgate.net/publication/365977982_COUNTERFEIT_CURRENCY_DETECTION_USING_IMAGE_PROCESSING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https://iopscience.iop.org/article/10.1088/1757-899X/263/5/052047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https://ijcsmc.com/docs/papers/April2019/V8I4201914.pdf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https://www.mintageworld.com/knowledge-base/security-features-on-current-banknotes/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21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curity Features on Current Bank Notes | Mintage World">
            <a:extLst>
              <a:ext uri="{FF2B5EF4-FFF2-40B4-BE49-F238E27FC236}">
                <a16:creationId xmlns:a16="http://schemas.microsoft.com/office/drawing/2014/main" id="{AE17BBD7-3B27-362B-31AB-58EFDBFB0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298" y="200026"/>
            <a:ext cx="5509427" cy="260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37;p38">
            <a:extLst>
              <a:ext uri="{FF2B5EF4-FFF2-40B4-BE49-F238E27FC236}">
                <a16:creationId xmlns:a16="http://schemas.microsoft.com/office/drawing/2014/main" id="{DD0C4711-9272-9C8C-8436-BAA37CF8F4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7150" y="913856"/>
            <a:ext cx="3963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500 Indian Rupee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866B7-E175-08AA-3F1E-544090671FB2}"/>
              </a:ext>
            </a:extLst>
          </p:cNvPr>
          <p:cNvSpPr txBox="1"/>
          <p:nvPr/>
        </p:nvSpPr>
        <p:spPr>
          <a:xfrm>
            <a:off x="837682" y="2907505"/>
            <a:ext cx="65561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Limitations: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C9800"/>
                </a:solidFill>
              </a:rPr>
              <a:t>The Image should be captured in a good light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C9800"/>
                </a:solidFill>
              </a:rPr>
              <a:t>The Image should be captured straight and not tilted.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C9800"/>
                </a:solidFill>
              </a:rPr>
              <a:t>The Image should be in good resolution.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C98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6"/>
          <p:cNvSpPr txBox="1">
            <a:spLocks noGrp="1"/>
          </p:cNvSpPr>
          <p:nvPr>
            <p:ph type="title"/>
          </p:nvPr>
        </p:nvSpPr>
        <p:spPr>
          <a:xfrm>
            <a:off x="77062" y="85182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Methadology </a:t>
            </a:r>
            <a:endParaRPr dirty="0"/>
          </a:p>
        </p:txBody>
      </p:sp>
      <p:cxnSp>
        <p:nvCxnSpPr>
          <p:cNvPr id="622" name="Google Shape;622;p46"/>
          <p:cNvCxnSpPr/>
          <p:nvPr/>
        </p:nvCxnSpPr>
        <p:spPr>
          <a:xfrm>
            <a:off x="153563" y="631543"/>
            <a:ext cx="20457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4" name="Google Shape;624;p46"/>
          <p:cNvSpPr/>
          <p:nvPr/>
        </p:nvSpPr>
        <p:spPr>
          <a:xfrm>
            <a:off x="1802638" y="2278902"/>
            <a:ext cx="1373361" cy="393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rPr>
              <a:t>Method 1</a:t>
            </a:r>
            <a:endParaRPr sz="1900" dirty="0">
              <a:solidFill>
                <a:schemeClr val="lt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626" name="Google Shape;626;p46"/>
          <p:cNvSpPr/>
          <p:nvPr/>
        </p:nvSpPr>
        <p:spPr>
          <a:xfrm>
            <a:off x="6326580" y="2278902"/>
            <a:ext cx="1373361" cy="393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rPr>
              <a:t>Method 2</a:t>
            </a:r>
          </a:p>
        </p:txBody>
      </p:sp>
      <p:cxnSp>
        <p:nvCxnSpPr>
          <p:cNvPr id="627" name="Google Shape;627;p46"/>
          <p:cNvCxnSpPr>
            <a:cxnSpLocks/>
            <a:endCxn id="624" idx="0"/>
          </p:cNvCxnSpPr>
          <p:nvPr/>
        </p:nvCxnSpPr>
        <p:spPr>
          <a:xfrm rot="5400000">
            <a:off x="3373474" y="980364"/>
            <a:ext cx="414384" cy="2182693"/>
          </a:xfrm>
          <a:prstGeom prst="bentConnector3">
            <a:avLst>
              <a:gd name="adj1" fmla="val 50000"/>
            </a:avLst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" name="Google Shape;629;p46"/>
          <p:cNvCxnSpPr>
            <a:cxnSpLocks/>
            <a:endCxn id="626" idx="0"/>
          </p:cNvCxnSpPr>
          <p:nvPr/>
        </p:nvCxnSpPr>
        <p:spPr>
          <a:xfrm rot="16200000" flipH="1">
            <a:off x="5635444" y="901085"/>
            <a:ext cx="414384" cy="2341249"/>
          </a:xfrm>
          <a:prstGeom prst="bentConnector3">
            <a:avLst>
              <a:gd name="adj1" fmla="val 50000"/>
            </a:avLst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46"/>
          <p:cNvCxnSpPr>
            <a:cxnSpLocks/>
            <a:stCxn id="624" idx="2"/>
          </p:cNvCxnSpPr>
          <p:nvPr/>
        </p:nvCxnSpPr>
        <p:spPr>
          <a:xfrm rot="5400000">
            <a:off x="1883854" y="2566438"/>
            <a:ext cx="499201" cy="711731"/>
          </a:xfrm>
          <a:prstGeom prst="bentConnector2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46"/>
          <p:cNvCxnSpPr>
            <a:cxnSpLocks/>
            <a:stCxn id="624" idx="2"/>
          </p:cNvCxnSpPr>
          <p:nvPr/>
        </p:nvCxnSpPr>
        <p:spPr>
          <a:xfrm rot="16200000" flipH="1">
            <a:off x="2637753" y="2524268"/>
            <a:ext cx="499201" cy="796069"/>
          </a:xfrm>
          <a:prstGeom prst="bentConnector2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46"/>
          <p:cNvCxnSpPr>
            <a:cxnSpLocks/>
            <a:stCxn id="626" idx="2"/>
          </p:cNvCxnSpPr>
          <p:nvPr/>
        </p:nvCxnSpPr>
        <p:spPr>
          <a:xfrm rot="5400000">
            <a:off x="6407796" y="2566438"/>
            <a:ext cx="499201" cy="711731"/>
          </a:xfrm>
          <a:prstGeom prst="bentConnector2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46"/>
          <p:cNvCxnSpPr>
            <a:cxnSpLocks/>
            <a:stCxn id="626" idx="2"/>
          </p:cNvCxnSpPr>
          <p:nvPr/>
        </p:nvCxnSpPr>
        <p:spPr>
          <a:xfrm rot="16200000" flipH="1">
            <a:off x="7161695" y="2524268"/>
            <a:ext cx="499201" cy="796069"/>
          </a:xfrm>
          <a:prstGeom prst="bentConnector2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893695-6834-96DA-57AC-8103A5017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69" y="3141825"/>
            <a:ext cx="3050382" cy="139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-up of a currency note&#10;&#10;Description automatically generated with medium confidence">
            <a:extLst>
              <a:ext uri="{FF2B5EF4-FFF2-40B4-BE49-F238E27FC236}">
                <a16:creationId xmlns:a16="http://schemas.microsoft.com/office/drawing/2014/main" id="{58C4290D-925B-506A-CCF3-CAEFE1187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551" y="535782"/>
            <a:ext cx="2929007" cy="1294447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94CE35C-3F34-66B9-621B-7128E7EE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958" y="3147189"/>
            <a:ext cx="3028948" cy="138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title"/>
          </p:nvPr>
        </p:nvSpPr>
        <p:spPr>
          <a:xfrm>
            <a:off x="84207" y="92325"/>
            <a:ext cx="7704000" cy="592200"/>
          </a:xfrm>
          <a:prstGeom prst="rect">
            <a:avLst/>
          </a:prstGeom>
          <a:solidFill>
            <a:schemeClr val="dk1"/>
          </a:solidFill>
          <a:ln>
            <a:gradFill>
              <a:gsLst>
                <a:gs pos="0">
                  <a:srgbClr val="7030A0">
                    <a:lumMod val="94000"/>
                  </a:srgbClr>
                </a:gs>
                <a:gs pos="76000">
                  <a:srgbClr val="0070C0"/>
                </a:gs>
              </a:gsLst>
              <a:lin ang="5400000" scaled="1"/>
            </a:gra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 1: </a:t>
            </a:r>
            <a:r>
              <a:rPr lang="e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Ultra</a:t>
            </a:r>
            <a:r>
              <a:rPr lang="en" sz="1800" dirty="0">
                <a:solidFill>
                  <a:srgbClr val="7030A0"/>
                </a:solidFill>
              </a:rPr>
              <a:t> violet </a:t>
            </a:r>
            <a:endParaRPr dirty="0">
              <a:solidFill>
                <a:srgbClr val="7030A0"/>
              </a:solidFill>
            </a:endParaRPr>
          </a:p>
        </p:txBody>
      </p:sp>
      <p:cxnSp>
        <p:nvCxnSpPr>
          <p:cNvPr id="264" name="Google Shape;264;p41"/>
          <p:cNvCxnSpPr>
            <a:cxnSpLocks/>
            <a:stCxn id="3076" idx="3"/>
            <a:endCxn id="30" idx="1"/>
          </p:cNvCxnSpPr>
          <p:nvPr/>
        </p:nvCxnSpPr>
        <p:spPr>
          <a:xfrm>
            <a:off x="3052645" y="2536723"/>
            <a:ext cx="420598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41"/>
          <p:cNvSpPr/>
          <p:nvPr/>
        </p:nvSpPr>
        <p:spPr>
          <a:xfrm>
            <a:off x="6791632" y="1983658"/>
            <a:ext cx="2160639" cy="1098755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25</a:t>
            </a:r>
            <a:endParaRPr sz="54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69" name="Google Shape;269;p41"/>
          <p:cNvSpPr txBox="1">
            <a:spLocks noGrp="1"/>
          </p:cNvSpPr>
          <p:nvPr>
            <p:ph type="subTitle" idx="4294967295"/>
          </p:nvPr>
        </p:nvSpPr>
        <p:spPr>
          <a:xfrm flipH="1">
            <a:off x="567630" y="3311012"/>
            <a:ext cx="1998587" cy="287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Outfit Black"/>
                <a:ea typeface="Outfit Black"/>
                <a:cs typeface="Outfit Black"/>
                <a:sym typeface="Outfit Black"/>
              </a:rPr>
              <a:t>Convert_To_HSV</a:t>
            </a:r>
            <a:endParaRPr sz="1600" dirty="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73" name="Google Shape;273;p41"/>
          <p:cNvCxnSpPr>
            <a:cxnSpLocks/>
            <a:stCxn id="30" idx="3"/>
            <a:endCxn id="267" idx="1"/>
          </p:cNvCxnSpPr>
          <p:nvPr/>
        </p:nvCxnSpPr>
        <p:spPr>
          <a:xfrm flipV="1">
            <a:off x="6386050" y="2533036"/>
            <a:ext cx="405582" cy="3687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41"/>
          <p:cNvCxnSpPr/>
          <p:nvPr/>
        </p:nvCxnSpPr>
        <p:spPr>
          <a:xfrm>
            <a:off x="189282" y="724413"/>
            <a:ext cx="20457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41"/>
          <p:cNvGrpSpPr/>
          <p:nvPr/>
        </p:nvGrpSpPr>
        <p:grpSpPr>
          <a:xfrm>
            <a:off x="5369558" y="2429290"/>
            <a:ext cx="340168" cy="298978"/>
            <a:chOff x="2081650" y="2050750"/>
            <a:chExt cx="483125" cy="424625"/>
          </a:xfrm>
        </p:grpSpPr>
        <p:sp>
          <p:nvSpPr>
            <p:cNvPr id="293" name="Google Shape;293;p41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5" name="Google Shape;295;p41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6" name="Google Shape;296;p41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" name="Google Shape;297;p41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" name="Google Shape;298;p41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7108CF37-A6D8-1922-E68A-53CCB773C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1" y="1836175"/>
            <a:ext cx="2927284" cy="140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498348A7-CD96-B03F-FAED-378C1A48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243" y="1871480"/>
            <a:ext cx="2912807" cy="133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" name="Google Shape;269;p41">
            <a:extLst>
              <a:ext uri="{FF2B5EF4-FFF2-40B4-BE49-F238E27FC236}">
                <a16:creationId xmlns:a16="http://schemas.microsoft.com/office/drawing/2014/main" id="{84652566-DD81-DCE6-B233-939911BAF9F4}"/>
              </a:ext>
            </a:extLst>
          </p:cNvPr>
          <p:cNvSpPr txBox="1">
            <a:spLocks/>
          </p:cNvSpPr>
          <p:nvPr/>
        </p:nvSpPr>
        <p:spPr>
          <a:xfrm flipH="1">
            <a:off x="3738716" y="3152157"/>
            <a:ext cx="2799736" cy="4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US" sz="1600" dirty="0">
                <a:latin typeface="Outfit Black"/>
                <a:ea typeface="Outfit Black"/>
                <a:cs typeface="Outfit Black"/>
                <a:sym typeface="Outfit Black"/>
              </a:rPr>
              <a:t>Histogram equalization</a:t>
            </a:r>
          </a:p>
        </p:txBody>
      </p:sp>
      <p:sp>
        <p:nvSpPr>
          <p:cNvPr id="3084" name="Google Shape;269;p41">
            <a:extLst>
              <a:ext uri="{FF2B5EF4-FFF2-40B4-BE49-F238E27FC236}">
                <a16:creationId xmlns:a16="http://schemas.microsoft.com/office/drawing/2014/main" id="{EC145D8C-F483-8B2D-CBFD-416DD8A7EC72}"/>
              </a:ext>
            </a:extLst>
          </p:cNvPr>
          <p:cNvSpPr txBox="1">
            <a:spLocks/>
          </p:cNvSpPr>
          <p:nvPr/>
        </p:nvSpPr>
        <p:spPr>
          <a:xfrm flipH="1">
            <a:off x="6553200" y="3289808"/>
            <a:ext cx="2799736" cy="4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US" sz="1600" dirty="0">
                <a:latin typeface="Outfit Black"/>
                <a:ea typeface="Outfit Black"/>
                <a:cs typeface="Outfit Black"/>
                <a:sym typeface="Outfit Black"/>
              </a:rPr>
              <a:t>Compare </a:t>
            </a:r>
          </a:p>
          <a:p>
            <a:pPr marL="0" indent="0" algn="ctr">
              <a:buFont typeface="Lato"/>
              <a:buNone/>
            </a:pPr>
            <a:r>
              <a:rPr lang="en-US" sz="1600" dirty="0">
                <a:latin typeface="Outfit Black"/>
                <a:ea typeface="Outfit Black"/>
                <a:cs typeface="Outfit Black"/>
                <a:sym typeface="Outfit Black"/>
              </a:rPr>
              <a:t>mean saturation</a:t>
            </a:r>
          </a:p>
        </p:txBody>
      </p:sp>
      <p:sp>
        <p:nvSpPr>
          <p:cNvPr id="3103" name="Oval 3102">
            <a:extLst>
              <a:ext uri="{FF2B5EF4-FFF2-40B4-BE49-F238E27FC236}">
                <a16:creationId xmlns:a16="http://schemas.microsoft.com/office/drawing/2014/main" id="{E1CFE383-CAE3-95F3-8B25-3E6B230A9F49}"/>
              </a:ext>
            </a:extLst>
          </p:cNvPr>
          <p:cNvSpPr/>
          <p:nvPr/>
        </p:nvSpPr>
        <p:spPr>
          <a:xfrm>
            <a:off x="365432" y="3225448"/>
            <a:ext cx="283029" cy="253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1</a:t>
            </a:r>
          </a:p>
        </p:txBody>
      </p:sp>
      <p:sp>
        <p:nvSpPr>
          <p:cNvPr id="3106" name="Oval 3105">
            <a:extLst>
              <a:ext uri="{FF2B5EF4-FFF2-40B4-BE49-F238E27FC236}">
                <a16:creationId xmlns:a16="http://schemas.microsoft.com/office/drawing/2014/main" id="{A0391D4D-ED40-5296-B97A-557A5A6E868A}"/>
              </a:ext>
            </a:extLst>
          </p:cNvPr>
          <p:cNvSpPr/>
          <p:nvPr/>
        </p:nvSpPr>
        <p:spPr>
          <a:xfrm>
            <a:off x="3592871" y="3267235"/>
            <a:ext cx="283029" cy="253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</a:t>
            </a:r>
          </a:p>
        </p:txBody>
      </p:sp>
      <p:sp>
        <p:nvSpPr>
          <p:cNvPr id="3107" name="Oval 3106">
            <a:extLst>
              <a:ext uri="{FF2B5EF4-FFF2-40B4-BE49-F238E27FC236}">
                <a16:creationId xmlns:a16="http://schemas.microsoft.com/office/drawing/2014/main" id="{8DB58FFF-1095-AE8B-6C64-F1776D4CAEFC}"/>
              </a:ext>
            </a:extLst>
          </p:cNvPr>
          <p:cNvSpPr/>
          <p:nvPr/>
        </p:nvSpPr>
        <p:spPr>
          <a:xfrm>
            <a:off x="7161980" y="3171370"/>
            <a:ext cx="283029" cy="253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title"/>
          </p:nvPr>
        </p:nvSpPr>
        <p:spPr>
          <a:xfrm>
            <a:off x="84207" y="92325"/>
            <a:ext cx="7704000" cy="592200"/>
          </a:xfrm>
          <a:prstGeom prst="rect">
            <a:avLst/>
          </a:prstGeom>
          <a:solidFill>
            <a:schemeClr val="dk1"/>
          </a:solidFill>
          <a:ln>
            <a:gradFill>
              <a:gsLst>
                <a:gs pos="0">
                  <a:srgbClr val="7030A0">
                    <a:lumMod val="94000"/>
                  </a:srgbClr>
                </a:gs>
                <a:gs pos="76000">
                  <a:srgbClr val="0070C0"/>
                </a:gs>
              </a:gsLst>
              <a:lin ang="5400000" scaled="1"/>
            </a:gra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 2: </a:t>
            </a:r>
            <a:r>
              <a:rPr lang="e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Extract</a:t>
            </a:r>
            <a:r>
              <a:rPr lang="en" sz="1800" dirty="0">
                <a:solidFill>
                  <a:srgbClr val="7030A0"/>
                </a:solidFill>
              </a:rPr>
              <a:t> Features</a:t>
            </a:r>
            <a:endParaRPr dirty="0">
              <a:solidFill>
                <a:srgbClr val="7030A0"/>
              </a:solidFill>
            </a:endParaRPr>
          </a:p>
        </p:txBody>
      </p:sp>
      <p:cxnSp>
        <p:nvCxnSpPr>
          <p:cNvPr id="264" name="Google Shape;264;p41"/>
          <p:cNvCxnSpPr>
            <a:cxnSpLocks/>
            <a:stCxn id="4098" idx="3"/>
            <a:endCxn id="4100" idx="1"/>
          </p:cNvCxnSpPr>
          <p:nvPr/>
        </p:nvCxnSpPr>
        <p:spPr>
          <a:xfrm>
            <a:off x="2618071" y="1500059"/>
            <a:ext cx="355694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Google Shape;269;p41"/>
          <p:cNvSpPr txBox="1">
            <a:spLocks noGrp="1"/>
          </p:cNvSpPr>
          <p:nvPr>
            <p:ph type="subTitle" idx="4294967295"/>
          </p:nvPr>
        </p:nvSpPr>
        <p:spPr>
          <a:xfrm flipH="1">
            <a:off x="419327" y="2159818"/>
            <a:ext cx="1998587" cy="287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Outfit Black"/>
                <a:ea typeface="Outfit Black"/>
                <a:cs typeface="Outfit Black"/>
                <a:sym typeface="Outfit Black"/>
              </a:rPr>
              <a:t>Convert_To_Gray</a:t>
            </a:r>
            <a:endParaRPr sz="1600" dirty="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73" name="Google Shape;273;p41"/>
          <p:cNvCxnSpPr>
            <a:cxnSpLocks/>
            <a:stCxn id="4100" idx="3"/>
            <a:endCxn id="4102" idx="1"/>
          </p:cNvCxnSpPr>
          <p:nvPr/>
        </p:nvCxnSpPr>
        <p:spPr>
          <a:xfrm>
            <a:off x="5370379" y="1500059"/>
            <a:ext cx="385915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41"/>
          <p:cNvCxnSpPr/>
          <p:nvPr/>
        </p:nvCxnSpPr>
        <p:spPr>
          <a:xfrm>
            <a:off x="189282" y="724413"/>
            <a:ext cx="20457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41"/>
          <p:cNvGrpSpPr/>
          <p:nvPr/>
        </p:nvGrpSpPr>
        <p:grpSpPr>
          <a:xfrm>
            <a:off x="4750125" y="1330535"/>
            <a:ext cx="340168" cy="298978"/>
            <a:chOff x="2081650" y="2050750"/>
            <a:chExt cx="483125" cy="424625"/>
          </a:xfrm>
        </p:grpSpPr>
        <p:sp>
          <p:nvSpPr>
            <p:cNvPr id="293" name="Google Shape;293;p41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5" name="Google Shape;295;p41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6" name="Google Shape;296;p41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" name="Google Shape;297;p41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" name="Google Shape;298;p41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13" name="Google Shape;269;p41">
            <a:extLst>
              <a:ext uri="{FF2B5EF4-FFF2-40B4-BE49-F238E27FC236}">
                <a16:creationId xmlns:a16="http://schemas.microsoft.com/office/drawing/2014/main" id="{84652566-DD81-DCE6-B233-939911BAF9F4}"/>
              </a:ext>
            </a:extLst>
          </p:cNvPr>
          <p:cNvSpPr txBox="1">
            <a:spLocks/>
          </p:cNvSpPr>
          <p:nvPr/>
        </p:nvSpPr>
        <p:spPr>
          <a:xfrm flipH="1">
            <a:off x="2873348" y="1986483"/>
            <a:ext cx="2799736" cy="4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US" sz="1600" dirty="0">
                <a:latin typeface="Outfit Black"/>
                <a:ea typeface="Outfit Black"/>
                <a:cs typeface="Outfit Black"/>
                <a:sym typeface="Outfit Black"/>
              </a:rPr>
              <a:t>Canny-Detector</a:t>
            </a:r>
          </a:p>
        </p:txBody>
      </p:sp>
      <p:sp>
        <p:nvSpPr>
          <p:cNvPr id="3084" name="Google Shape;269;p41">
            <a:extLst>
              <a:ext uri="{FF2B5EF4-FFF2-40B4-BE49-F238E27FC236}">
                <a16:creationId xmlns:a16="http://schemas.microsoft.com/office/drawing/2014/main" id="{EC145D8C-F483-8B2D-CBFD-416DD8A7EC72}"/>
              </a:ext>
            </a:extLst>
          </p:cNvPr>
          <p:cNvSpPr txBox="1">
            <a:spLocks/>
          </p:cNvSpPr>
          <p:nvPr/>
        </p:nvSpPr>
        <p:spPr>
          <a:xfrm flipH="1">
            <a:off x="5593080" y="2005071"/>
            <a:ext cx="2799736" cy="4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US" sz="1600" dirty="0">
                <a:latin typeface="Outfit Black"/>
                <a:ea typeface="Outfit Black"/>
                <a:cs typeface="Outfit Black"/>
                <a:sym typeface="Outfit Black"/>
              </a:rPr>
              <a:t>Closing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BE2EFA6-D527-CA29-1895-C405268D5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62" y="945971"/>
            <a:ext cx="2426109" cy="110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E4D54AE-D1D2-8300-0778-C5485E588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765" y="952707"/>
            <a:ext cx="2396614" cy="109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AB82522-E16E-4FE1-86B4-1B953CF2E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294" y="951271"/>
            <a:ext cx="2402902" cy="109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Google Shape;273;p41">
            <a:extLst>
              <a:ext uri="{FF2B5EF4-FFF2-40B4-BE49-F238E27FC236}">
                <a16:creationId xmlns:a16="http://schemas.microsoft.com/office/drawing/2014/main" id="{E0185CD5-D0A7-A249-D827-289A70A9EAD4}"/>
              </a:ext>
            </a:extLst>
          </p:cNvPr>
          <p:cNvCxnSpPr>
            <a:cxnSpLocks/>
            <a:stCxn id="4104" idx="3"/>
            <a:endCxn id="4102" idx="3"/>
          </p:cNvCxnSpPr>
          <p:nvPr/>
        </p:nvCxnSpPr>
        <p:spPr>
          <a:xfrm flipH="1" flipV="1">
            <a:off x="8159196" y="1500059"/>
            <a:ext cx="29846" cy="2022041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04" name="Picture 8">
            <a:extLst>
              <a:ext uri="{FF2B5EF4-FFF2-40B4-BE49-F238E27FC236}">
                <a16:creationId xmlns:a16="http://schemas.microsoft.com/office/drawing/2014/main" id="{2FD6231E-C1AD-56DB-F604-22D0DC0A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2967500"/>
            <a:ext cx="2416892" cy="110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Google Shape;273;p41">
            <a:extLst>
              <a:ext uri="{FF2B5EF4-FFF2-40B4-BE49-F238E27FC236}">
                <a16:creationId xmlns:a16="http://schemas.microsoft.com/office/drawing/2014/main" id="{66BB2C29-9F9C-AF00-B803-2F529C97D0AC}"/>
              </a:ext>
            </a:extLst>
          </p:cNvPr>
          <p:cNvCxnSpPr>
            <a:cxnSpLocks/>
          </p:cNvCxnSpPr>
          <p:nvPr/>
        </p:nvCxnSpPr>
        <p:spPr>
          <a:xfrm>
            <a:off x="8605685" y="2887389"/>
            <a:ext cx="538315" cy="2237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269;p41">
            <a:extLst>
              <a:ext uri="{FF2B5EF4-FFF2-40B4-BE49-F238E27FC236}">
                <a16:creationId xmlns:a16="http://schemas.microsoft.com/office/drawing/2014/main" id="{75196BD0-EC5D-F0C5-86E2-D8EB2CFA1E01}"/>
              </a:ext>
            </a:extLst>
          </p:cNvPr>
          <p:cNvSpPr txBox="1">
            <a:spLocks/>
          </p:cNvSpPr>
          <p:nvPr/>
        </p:nvSpPr>
        <p:spPr>
          <a:xfrm flipH="1">
            <a:off x="5715363" y="4024371"/>
            <a:ext cx="2799736" cy="4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US" sz="1600" dirty="0">
                <a:latin typeface="Outfit Black"/>
                <a:ea typeface="Outfit Black"/>
                <a:cs typeface="Outfit Black"/>
                <a:sym typeface="Outfit Black"/>
              </a:rPr>
              <a:t>Region  filling</a:t>
            </a: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6A09959D-F92A-14C7-08BF-38693D686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9" y="2968380"/>
            <a:ext cx="2424498" cy="110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Google Shape;273;p41">
            <a:extLst>
              <a:ext uri="{FF2B5EF4-FFF2-40B4-BE49-F238E27FC236}">
                <a16:creationId xmlns:a16="http://schemas.microsoft.com/office/drawing/2014/main" id="{51629BC5-3650-A66A-6150-45E86450820B}"/>
              </a:ext>
            </a:extLst>
          </p:cNvPr>
          <p:cNvCxnSpPr>
            <a:cxnSpLocks/>
            <a:stCxn id="4106" idx="3"/>
            <a:endCxn id="4104" idx="1"/>
          </p:cNvCxnSpPr>
          <p:nvPr/>
        </p:nvCxnSpPr>
        <p:spPr>
          <a:xfrm>
            <a:off x="5180407" y="3522100"/>
            <a:ext cx="591743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269;p41">
            <a:extLst>
              <a:ext uri="{FF2B5EF4-FFF2-40B4-BE49-F238E27FC236}">
                <a16:creationId xmlns:a16="http://schemas.microsoft.com/office/drawing/2014/main" id="{A7294589-C341-81E6-02D7-42098E44D0FA}"/>
              </a:ext>
            </a:extLst>
          </p:cNvPr>
          <p:cNvSpPr txBox="1">
            <a:spLocks/>
          </p:cNvSpPr>
          <p:nvPr/>
        </p:nvSpPr>
        <p:spPr>
          <a:xfrm flipH="1">
            <a:off x="2793519" y="4025741"/>
            <a:ext cx="2799736" cy="4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US" sz="1600" dirty="0">
                <a:latin typeface="Outfit Black"/>
                <a:ea typeface="Outfit Black"/>
                <a:cs typeface="Outfit Black"/>
                <a:sym typeface="Outfit Black"/>
              </a:rPr>
              <a:t>Edge-based Segmentation</a:t>
            </a:r>
          </a:p>
        </p:txBody>
      </p:sp>
      <p:sp>
        <p:nvSpPr>
          <p:cNvPr id="4099" name="Oval 4098">
            <a:extLst>
              <a:ext uri="{FF2B5EF4-FFF2-40B4-BE49-F238E27FC236}">
                <a16:creationId xmlns:a16="http://schemas.microsoft.com/office/drawing/2014/main" id="{99885365-9958-FA78-9B0A-B787D2412743}"/>
              </a:ext>
            </a:extLst>
          </p:cNvPr>
          <p:cNvSpPr/>
          <p:nvPr/>
        </p:nvSpPr>
        <p:spPr>
          <a:xfrm>
            <a:off x="203200" y="2104571"/>
            <a:ext cx="283029" cy="253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1</a:t>
            </a:r>
          </a:p>
        </p:txBody>
      </p:sp>
      <p:sp>
        <p:nvSpPr>
          <p:cNvPr id="4101" name="Oval 4100">
            <a:extLst>
              <a:ext uri="{FF2B5EF4-FFF2-40B4-BE49-F238E27FC236}">
                <a16:creationId xmlns:a16="http://schemas.microsoft.com/office/drawing/2014/main" id="{7DC68D9D-60D5-08EC-4B4D-BC371BD360F3}"/>
              </a:ext>
            </a:extLst>
          </p:cNvPr>
          <p:cNvSpPr/>
          <p:nvPr/>
        </p:nvSpPr>
        <p:spPr>
          <a:xfrm>
            <a:off x="2772230" y="2111829"/>
            <a:ext cx="283029" cy="253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</a:t>
            </a:r>
          </a:p>
        </p:txBody>
      </p:sp>
      <p:sp>
        <p:nvSpPr>
          <p:cNvPr id="4103" name="Oval 4102">
            <a:extLst>
              <a:ext uri="{FF2B5EF4-FFF2-40B4-BE49-F238E27FC236}">
                <a16:creationId xmlns:a16="http://schemas.microsoft.com/office/drawing/2014/main" id="{77BD3A9A-DFDE-E21B-7C1E-8CD688D63FF5}"/>
              </a:ext>
            </a:extLst>
          </p:cNvPr>
          <p:cNvSpPr/>
          <p:nvPr/>
        </p:nvSpPr>
        <p:spPr>
          <a:xfrm>
            <a:off x="6241145" y="2133599"/>
            <a:ext cx="297541" cy="261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</a:t>
            </a:r>
          </a:p>
        </p:txBody>
      </p:sp>
      <p:sp>
        <p:nvSpPr>
          <p:cNvPr id="4105" name="Oval 4104">
            <a:extLst>
              <a:ext uri="{FF2B5EF4-FFF2-40B4-BE49-F238E27FC236}">
                <a16:creationId xmlns:a16="http://schemas.microsoft.com/office/drawing/2014/main" id="{01FC51BC-4E8E-3029-08C9-AB409C4161EF}"/>
              </a:ext>
            </a:extLst>
          </p:cNvPr>
          <p:cNvSpPr/>
          <p:nvPr/>
        </p:nvSpPr>
        <p:spPr>
          <a:xfrm>
            <a:off x="6088743" y="4143828"/>
            <a:ext cx="283029" cy="253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4</a:t>
            </a:r>
          </a:p>
        </p:txBody>
      </p:sp>
      <p:sp>
        <p:nvSpPr>
          <p:cNvPr id="4107" name="Oval 4106">
            <a:extLst>
              <a:ext uri="{FF2B5EF4-FFF2-40B4-BE49-F238E27FC236}">
                <a16:creationId xmlns:a16="http://schemas.microsoft.com/office/drawing/2014/main" id="{E295DACD-337C-5A14-213B-ECF3F2EF090A}"/>
              </a:ext>
            </a:extLst>
          </p:cNvPr>
          <p:cNvSpPr/>
          <p:nvPr/>
        </p:nvSpPr>
        <p:spPr>
          <a:xfrm>
            <a:off x="2510972" y="4143828"/>
            <a:ext cx="283029" cy="253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33762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title"/>
          </p:nvPr>
        </p:nvSpPr>
        <p:spPr>
          <a:xfrm>
            <a:off x="84207" y="92325"/>
            <a:ext cx="7704000" cy="592200"/>
          </a:xfrm>
          <a:prstGeom prst="rect">
            <a:avLst/>
          </a:prstGeom>
          <a:solidFill>
            <a:schemeClr val="dk1"/>
          </a:solidFill>
          <a:ln>
            <a:gradFill>
              <a:gsLst>
                <a:gs pos="0">
                  <a:srgbClr val="7030A0">
                    <a:lumMod val="94000"/>
                  </a:srgbClr>
                </a:gs>
                <a:gs pos="76000">
                  <a:srgbClr val="0070C0"/>
                </a:gs>
              </a:gsLst>
              <a:lin ang="5400000" scaled="1"/>
            </a:gra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 2: </a:t>
            </a:r>
            <a:r>
              <a:rPr lang="en" sz="1800" dirty="0">
                <a:solidFill>
                  <a:srgbClr val="7030A0"/>
                </a:solidFill>
              </a:rPr>
              <a:t>Features</a:t>
            </a:r>
            <a:endParaRPr dirty="0">
              <a:solidFill>
                <a:srgbClr val="7030A0"/>
              </a:solidFill>
            </a:endParaRPr>
          </a:p>
        </p:txBody>
      </p:sp>
      <p:cxnSp>
        <p:nvCxnSpPr>
          <p:cNvPr id="275" name="Google Shape;275;p41"/>
          <p:cNvCxnSpPr/>
          <p:nvPr/>
        </p:nvCxnSpPr>
        <p:spPr>
          <a:xfrm>
            <a:off x="189282" y="724413"/>
            <a:ext cx="20457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06" name="Picture 10">
            <a:extLst>
              <a:ext uri="{FF2B5EF4-FFF2-40B4-BE49-F238E27FC236}">
                <a16:creationId xmlns:a16="http://schemas.microsoft.com/office/drawing/2014/main" id="{6A09959D-F92A-14C7-08BF-38693D686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363" y="631579"/>
            <a:ext cx="4229093" cy="195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392D7B9-D49A-FBCC-D991-13F6F3792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9" t="4194" r="48464" b="62784"/>
          <a:stretch/>
        </p:blipFill>
        <p:spPr bwMode="auto">
          <a:xfrm>
            <a:off x="2935633" y="2726464"/>
            <a:ext cx="1825171" cy="11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26B7DE1-263B-8807-EFD6-27D3C94CD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23" r="49539"/>
          <a:stretch/>
        </p:blipFill>
        <p:spPr bwMode="auto">
          <a:xfrm>
            <a:off x="2891971" y="3766683"/>
            <a:ext cx="2383972" cy="137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70CD7F36-5A7C-220D-893A-3B7939D43AAE}"/>
              </a:ext>
            </a:extLst>
          </p:cNvPr>
          <p:cNvCxnSpPr>
            <a:cxnSpLocks/>
          </p:cNvCxnSpPr>
          <p:nvPr/>
        </p:nvCxnSpPr>
        <p:spPr>
          <a:xfrm rot="5400000">
            <a:off x="2071914" y="1672773"/>
            <a:ext cx="1262746" cy="428170"/>
          </a:xfrm>
          <a:prstGeom prst="bentConnector3">
            <a:avLst>
              <a:gd name="adj1" fmla="val -575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A17F8EF-F902-5519-7084-2EA8D5587E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" t="43146" r="49290" b="34148"/>
          <a:stretch/>
        </p:blipFill>
        <p:spPr bwMode="auto">
          <a:xfrm>
            <a:off x="145143" y="3307756"/>
            <a:ext cx="2227943" cy="99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AC79CF0-8C1B-FBB9-CF1E-3834216233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81810" y="3125616"/>
            <a:ext cx="1980408" cy="751114"/>
          </a:xfrm>
          <a:prstGeom prst="bentConnector2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9D7494D-FE90-362C-F618-F8E6DCE26EBA}"/>
              </a:ext>
            </a:extLst>
          </p:cNvPr>
          <p:cNvCxnSpPr>
            <a:cxnSpLocks/>
            <a:endCxn id="5122" idx="1"/>
          </p:cNvCxnSpPr>
          <p:nvPr/>
        </p:nvCxnSpPr>
        <p:spPr>
          <a:xfrm rot="16200000" flipH="1">
            <a:off x="2400414" y="2742788"/>
            <a:ext cx="631376" cy="439062"/>
          </a:xfrm>
          <a:prstGeom prst="bentConnector2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08" name="Connector: Elbow 4107">
            <a:extLst>
              <a:ext uri="{FF2B5EF4-FFF2-40B4-BE49-F238E27FC236}">
                <a16:creationId xmlns:a16="http://schemas.microsoft.com/office/drawing/2014/main" id="{C27F941A-572A-681A-15BA-6A020C29C4D8}"/>
              </a:ext>
            </a:extLst>
          </p:cNvPr>
          <p:cNvCxnSpPr>
            <a:cxnSpLocks/>
            <a:endCxn id="3" idx="0"/>
          </p:cNvCxnSpPr>
          <p:nvPr/>
        </p:nvCxnSpPr>
        <p:spPr>
          <a:xfrm rot="10800000" flipV="1">
            <a:off x="1259115" y="2510968"/>
            <a:ext cx="1237346" cy="796787"/>
          </a:xfrm>
          <a:prstGeom prst="bentConnector2">
            <a:avLst/>
          </a:prstGeom>
          <a:ln>
            <a:solidFill>
              <a:srgbClr val="7B7B7B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26" name="Connector: Elbow 4125">
            <a:extLst>
              <a:ext uri="{FF2B5EF4-FFF2-40B4-BE49-F238E27FC236}">
                <a16:creationId xmlns:a16="http://schemas.microsoft.com/office/drawing/2014/main" id="{E2C15E33-C926-3560-A5B7-8AA79350389C}"/>
              </a:ext>
            </a:extLst>
          </p:cNvPr>
          <p:cNvCxnSpPr>
            <a:cxnSpLocks/>
            <a:endCxn id="4134" idx="0"/>
          </p:cNvCxnSpPr>
          <p:nvPr/>
        </p:nvCxnSpPr>
        <p:spPr>
          <a:xfrm rot="16200000" flipH="1">
            <a:off x="6145112" y="2475325"/>
            <a:ext cx="1255731" cy="98032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134" name="Picture 4133">
            <a:extLst>
              <a:ext uri="{FF2B5EF4-FFF2-40B4-BE49-F238E27FC236}">
                <a16:creationId xmlns:a16="http://schemas.microsoft.com/office/drawing/2014/main" id="{B06B159A-4EF9-7BCE-120C-5DCAA2CD5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877" y="3593353"/>
            <a:ext cx="2938524" cy="73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5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0942"/>
          </a:xfrm>
          <a:prstGeom prst="rect">
            <a:avLst/>
          </a:prstGeom>
          <a:solidFill>
            <a:schemeClr val="dk1"/>
          </a:solidFill>
          <a:ln>
            <a:gradFill>
              <a:gsLst>
                <a:gs pos="0">
                  <a:srgbClr val="7030A0">
                    <a:lumMod val="94000"/>
                  </a:srgbClr>
                </a:gs>
                <a:gs pos="76000">
                  <a:srgbClr val="0070C0"/>
                </a:gs>
              </a:gsLst>
              <a:lin ang="5400000" scaled="1"/>
            </a:gra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Data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75" name="Google Shape;275;p41"/>
          <p:cNvCxnSpPr/>
          <p:nvPr/>
        </p:nvCxnSpPr>
        <p:spPr>
          <a:xfrm>
            <a:off x="189282" y="724413"/>
            <a:ext cx="20457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857BF50-0CB3-2337-AB2D-A94B32F5F4DF}"/>
              </a:ext>
            </a:extLst>
          </p:cNvPr>
          <p:cNvSpPr/>
          <p:nvPr/>
        </p:nvSpPr>
        <p:spPr>
          <a:xfrm>
            <a:off x="0" y="530942"/>
            <a:ext cx="9144000" cy="46125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 descr="A close-up of a currency note&#10;&#10;Description automatically generated with medium confidence">
            <a:extLst>
              <a:ext uri="{FF2B5EF4-FFF2-40B4-BE49-F238E27FC236}">
                <a16:creationId xmlns:a16="http://schemas.microsoft.com/office/drawing/2014/main" id="{7EC83D35-BC13-26AF-B480-8A66FEBD0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686169"/>
            <a:ext cx="3841957" cy="1697919"/>
          </a:xfrm>
          <a:prstGeom prst="rect">
            <a:avLst/>
          </a:prstGeom>
        </p:spPr>
      </p:pic>
      <p:pic>
        <p:nvPicPr>
          <p:cNvPr id="20" name="Picture 19" descr="A close-up of a currency note&#10;&#10;Description automatically generated with medium confidence">
            <a:extLst>
              <a:ext uri="{FF2B5EF4-FFF2-40B4-BE49-F238E27FC236}">
                <a16:creationId xmlns:a16="http://schemas.microsoft.com/office/drawing/2014/main" id="{B9234CAE-70FB-3143-75BA-72B9F5C1C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84" y="2827728"/>
            <a:ext cx="3846815" cy="1700065"/>
          </a:xfrm>
          <a:prstGeom prst="rect">
            <a:avLst/>
          </a:prstGeom>
        </p:spPr>
      </p:pic>
      <p:pic>
        <p:nvPicPr>
          <p:cNvPr id="22" name="Picture 21" descr="A close-up of a currency note&#10;&#10;Description automatically generated with medium confidence">
            <a:extLst>
              <a:ext uri="{FF2B5EF4-FFF2-40B4-BE49-F238E27FC236}">
                <a16:creationId xmlns:a16="http://schemas.microsoft.com/office/drawing/2014/main" id="{B817DFE2-C27D-3DD4-204A-76BA9B6BF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464" y="2837618"/>
            <a:ext cx="3849328" cy="1701176"/>
          </a:xfrm>
          <a:prstGeom prst="rect">
            <a:avLst/>
          </a:prstGeom>
        </p:spPr>
      </p:pic>
      <p:pic>
        <p:nvPicPr>
          <p:cNvPr id="24" name="Picture 23" descr="A close-up of a currency note&#10;&#10;Description automatically generated with medium confidence">
            <a:extLst>
              <a:ext uri="{FF2B5EF4-FFF2-40B4-BE49-F238E27FC236}">
                <a16:creationId xmlns:a16="http://schemas.microsoft.com/office/drawing/2014/main" id="{6D00C0ED-0EC8-8C1F-50A2-213884151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825" y="683219"/>
            <a:ext cx="3826915" cy="1691271"/>
          </a:xfrm>
          <a:prstGeom prst="rect">
            <a:avLst/>
          </a:prstGeom>
        </p:spPr>
      </p:pic>
      <p:sp>
        <p:nvSpPr>
          <p:cNvPr id="25" name="Google Shape;269;p41">
            <a:extLst>
              <a:ext uri="{FF2B5EF4-FFF2-40B4-BE49-F238E27FC236}">
                <a16:creationId xmlns:a16="http://schemas.microsoft.com/office/drawing/2014/main" id="{498EF603-00D9-FBE8-7B87-F4B7921ECC9D}"/>
              </a:ext>
            </a:extLst>
          </p:cNvPr>
          <p:cNvSpPr txBox="1">
            <a:spLocks/>
          </p:cNvSpPr>
          <p:nvPr/>
        </p:nvSpPr>
        <p:spPr>
          <a:xfrm flipH="1">
            <a:off x="1245237" y="2462159"/>
            <a:ext cx="1998587" cy="2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US" sz="1600" dirty="0">
                <a:solidFill>
                  <a:schemeClr val="tx1"/>
                </a:solidFill>
                <a:latin typeface="Outfit Black"/>
                <a:ea typeface="Outfit Black"/>
                <a:cs typeface="Outfit Black"/>
                <a:sym typeface="Outfit Black"/>
              </a:rPr>
              <a:t>Real</a:t>
            </a:r>
          </a:p>
        </p:txBody>
      </p:sp>
      <p:sp>
        <p:nvSpPr>
          <p:cNvPr id="26" name="Google Shape;269;p41">
            <a:extLst>
              <a:ext uri="{FF2B5EF4-FFF2-40B4-BE49-F238E27FC236}">
                <a16:creationId xmlns:a16="http://schemas.microsoft.com/office/drawing/2014/main" id="{DC296219-CDF8-2063-D5A1-2368E148E91D}"/>
              </a:ext>
            </a:extLst>
          </p:cNvPr>
          <p:cNvSpPr txBox="1">
            <a:spLocks/>
          </p:cNvSpPr>
          <p:nvPr/>
        </p:nvSpPr>
        <p:spPr>
          <a:xfrm flipH="1">
            <a:off x="5817237" y="2417914"/>
            <a:ext cx="1998587" cy="2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US" sz="1600" dirty="0">
                <a:solidFill>
                  <a:schemeClr val="tx1"/>
                </a:solidFill>
                <a:latin typeface="Outfit Black"/>
                <a:ea typeface="Outfit Black"/>
                <a:cs typeface="Outfit Black"/>
                <a:sym typeface="Outfit Black"/>
              </a:rPr>
              <a:t>Bleed line</a:t>
            </a:r>
          </a:p>
        </p:txBody>
      </p:sp>
      <p:sp>
        <p:nvSpPr>
          <p:cNvPr id="27" name="Google Shape;269;p41">
            <a:extLst>
              <a:ext uri="{FF2B5EF4-FFF2-40B4-BE49-F238E27FC236}">
                <a16:creationId xmlns:a16="http://schemas.microsoft.com/office/drawing/2014/main" id="{FC24C011-EC2A-B253-E8E0-D3DD6F0C670B}"/>
              </a:ext>
            </a:extLst>
          </p:cNvPr>
          <p:cNvSpPr txBox="1">
            <a:spLocks/>
          </p:cNvSpPr>
          <p:nvPr/>
        </p:nvSpPr>
        <p:spPr>
          <a:xfrm flipH="1">
            <a:off x="1318979" y="4622797"/>
            <a:ext cx="1998587" cy="2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US" sz="1600" dirty="0">
                <a:solidFill>
                  <a:schemeClr val="tx1"/>
                </a:solidFill>
                <a:latin typeface="Outfit Black"/>
                <a:ea typeface="Outfit Black"/>
                <a:cs typeface="Outfit Black"/>
                <a:sym typeface="Outfit Black"/>
              </a:rPr>
              <a:t>Serial No.</a:t>
            </a:r>
          </a:p>
        </p:txBody>
      </p:sp>
      <p:sp>
        <p:nvSpPr>
          <p:cNvPr id="28" name="Google Shape;269;p41">
            <a:extLst>
              <a:ext uri="{FF2B5EF4-FFF2-40B4-BE49-F238E27FC236}">
                <a16:creationId xmlns:a16="http://schemas.microsoft.com/office/drawing/2014/main" id="{BD743AF2-CA8F-855F-0F41-91B09637CAE6}"/>
              </a:ext>
            </a:extLst>
          </p:cNvPr>
          <p:cNvSpPr txBox="1">
            <a:spLocks/>
          </p:cNvSpPr>
          <p:nvPr/>
        </p:nvSpPr>
        <p:spPr>
          <a:xfrm flipH="1">
            <a:off x="5868856" y="4593301"/>
            <a:ext cx="1998587" cy="2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US" sz="1600" dirty="0">
                <a:solidFill>
                  <a:schemeClr val="tx1"/>
                </a:solidFill>
                <a:latin typeface="Outfit Black"/>
                <a:ea typeface="Outfit Black"/>
                <a:cs typeface="Outfit Black"/>
                <a:sym typeface="Outfit Black"/>
              </a:rPr>
              <a:t>Font size</a:t>
            </a:r>
          </a:p>
        </p:txBody>
      </p:sp>
    </p:spTree>
    <p:extLst>
      <p:ext uri="{BB962C8B-B14F-4D97-AF65-F5344CB8AC3E}">
        <p14:creationId xmlns:p14="http://schemas.microsoft.com/office/powerpoint/2010/main" val="1900146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0942"/>
          </a:xfrm>
          <a:prstGeom prst="rect">
            <a:avLst/>
          </a:prstGeom>
          <a:solidFill>
            <a:schemeClr val="dk1"/>
          </a:solidFill>
          <a:ln>
            <a:gradFill>
              <a:gsLst>
                <a:gs pos="0">
                  <a:srgbClr val="7030A0">
                    <a:lumMod val="94000"/>
                  </a:srgbClr>
                </a:gs>
                <a:gs pos="76000">
                  <a:srgbClr val="0070C0"/>
                </a:gs>
              </a:gsLst>
              <a:lin ang="5400000" scaled="1"/>
            </a:gra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Blendlines</a:t>
            </a:r>
            <a:r>
              <a:rPr lang="en-US" dirty="0"/>
              <a:t>.</a:t>
            </a:r>
            <a:endParaRPr dirty="0">
              <a:solidFill>
                <a:srgbClr val="7030A0"/>
              </a:solidFill>
            </a:endParaRPr>
          </a:p>
        </p:txBody>
      </p:sp>
      <p:cxnSp>
        <p:nvCxnSpPr>
          <p:cNvPr id="275" name="Google Shape;275;p41"/>
          <p:cNvCxnSpPr/>
          <p:nvPr/>
        </p:nvCxnSpPr>
        <p:spPr>
          <a:xfrm>
            <a:off x="189282" y="724413"/>
            <a:ext cx="20457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857BF50-0CB3-2337-AB2D-A94B32F5F4DF}"/>
              </a:ext>
            </a:extLst>
          </p:cNvPr>
          <p:cNvSpPr/>
          <p:nvPr/>
        </p:nvSpPr>
        <p:spPr>
          <a:xfrm>
            <a:off x="0" y="530942"/>
            <a:ext cx="9144000" cy="46125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DEB354-5178-1F31-848B-97D49D362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2159" y="808385"/>
            <a:ext cx="3805080" cy="41203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Real blend line 1: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47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 blend line 1: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65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b="1" dirty="0">
              <a:solidFill>
                <a:schemeClr val="accent2">
                  <a:lumMod val="1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b="1" dirty="0">
              <a:solidFill>
                <a:schemeClr val="accent2">
                  <a:lumMod val="1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Real blend line 2: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48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 blend line 2: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48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accent2">
                  <a:lumMod val="10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accent2">
                  <a:lumMod val="10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Real blend line 3: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48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 blend line 3: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48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</a:rPr>
              <a:t> 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accent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042D7775-E634-F817-8F2C-CBEA0C42E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55" y="583752"/>
            <a:ext cx="4734232" cy="450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33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41"/>
          <p:cNvCxnSpPr>
            <a:cxnSpLocks/>
            <a:stCxn id="6" idx="3"/>
            <a:endCxn id="26" idx="1"/>
          </p:cNvCxnSpPr>
          <p:nvPr/>
        </p:nvCxnSpPr>
        <p:spPr>
          <a:xfrm>
            <a:off x="3500438" y="1470518"/>
            <a:ext cx="1285875" cy="16032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Google Shape;269;p41"/>
          <p:cNvSpPr txBox="1">
            <a:spLocks noGrp="1"/>
          </p:cNvSpPr>
          <p:nvPr>
            <p:ph type="subTitle" idx="4294967295"/>
          </p:nvPr>
        </p:nvSpPr>
        <p:spPr>
          <a:xfrm flipH="1">
            <a:off x="719365" y="2052661"/>
            <a:ext cx="1998587" cy="287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Outfit Black"/>
                <a:ea typeface="Outfit Black"/>
                <a:cs typeface="Outfit Black"/>
                <a:sym typeface="Outfit Black"/>
              </a:rPr>
              <a:t>Serial NO.</a:t>
            </a:r>
            <a:endParaRPr sz="1600" dirty="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73" name="Google Shape;273;p41"/>
          <p:cNvCxnSpPr>
            <a:cxnSpLocks/>
            <a:stCxn id="19" idx="3"/>
            <a:endCxn id="26" idx="3"/>
          </p:cNvCxnSpPr>
          <p:nvPr/>
        </p:nvCxnSpPr>
        <p:spPr>
          <a:xfrm flipV="1">
            <a:off x="7900988" y="1486550"/>
            <a:ext cx="7144" cy="203555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41"/>
          <p:cNvCxnSpPr/>
          <p:nvPr/>
        </p:nvCxnSpPr>
        <p:spPr>
          <a:xfrm>
            <a:off x="189282" y="724413"/>
            <a:ext cx="20457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41"/>
          <p:cNvGrpSpPr/>
          <p:nvPr/>
        </p:nvGrpSpPr>
        <p:grpSpPr>
          <a:xfrm>
            <a:off x="4750125" y="1330535"/>
            <a:ext cx="340168" cy="298978"/>
            <a:chOff x="2081650" y="2050750"/>
            <a:chExt cx="483125" cy="424625"/>
          </a:xfrm>
        </p:grpSpPr>
        <p:sp>
          <p:nvSpPr>
            <p:cNvPr id="293" name="Google Shape;293;p41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5" name="Google Shape;295;p41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6" name="Google Shape;296;p41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" name="Google Shape;297;p41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" name="Google Shape;298;p41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13" name="Google Shape;269;p41">
            <a:extLst>
              <a:ext uri="{FF2B5EF4-FFF2-40B4-BE49-F238E27FC236}">
                <a16:creationId xmlns:a16="http://schemas.microsoft.com/office/drawing/2014/main" id="{84652566-DD81-DCE6-B233-939911BAF9F4}"/>
              </a:ext>
            </a:extLst>
          </p:cNvPr>
          <p:cNvSpPr txBox="1">
            <a:spLocks/>
          </p:cNvSpPr>
          <p:nvPr/>
        </p:nvSpPr>
        <p:spPr>
          <a:xfrm flipH="1">
            <a:off x="5173636" y="1907902"/>
            <a:ext cx="2799736" cy="4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US" sz="1600" dirty="0">
                <a:latin typeface="Outfit Black"/>
                <a:ea typeface="Outfit Black"/>
                <a:cs typeface="Outfit Black"/>
                <a:sym typeface="Outfit Black"/>
              </a:rPr>
              <a:t>Gray-Scaled</a:t>
            </a:r>
          </a:p>
        </p:txBody>
      </p:sp>
      <p:sp>
        <p:nvSpPr>
          <p:cNvPr id="3084" name="Google Shape;269;p41">
            <a:extLst>
              <a:ext uri="{FF2B5EF4-FFF2-40B4-BE49-F238E27FC236}">
                <a16:creationId xmlns:a16="http://schemas.microsoft.com/office/drawing/2014/main" id="{EC145D8C-F483-8B2D-CBFD-416DD8A7EC72}"/>
              </a:ext>
            </a:extLst>
          </p:cNvPr>
          <p:cNvSpPr txBox="1">
            <a:spLocks/>
          </p:cNvSpPr>
          <p:nvPr/>
        </p:nvSpPr>
        <p:spPr>
          <a:xfrm flipH="1">
            <a:off x="5093018" y="3969602"/>
            <a:ext cx="2799736" cy="4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US" sz="1600" dirty="0">
                <a:latin typeface="Outfit Black"/>
                <a:ea typeface="Outfit Black"/>
                <a:cs typeface="Outfit Black"/>
                <a:sym typeface="Outfit Black"/>
              </a:rPr>
              <a:t>Binary</a:t>
            </a:r>
          </a:p>
        </p:txBody>
      </p:sp>
      <p:sp>
        <p:nvSpPr>
          <p:cNvPr id="57" name="Google Shape;269;p41">
            <a:extLst>
              <a:ext uri="{FF2B5EF4-FFF2-40B4-BE49-F238E27FC236}">
                <a16:creationId xmlns:a16="http://schemas.microsoft.com/office/drawing/2014/main" id="{75196BD0-EC5D-F0C5-86E2-D8EB2CFA1E01}"/>
              </a:ext>
            </a:extLst>
          </p:cNvPr>
          <p:cNvSpPr txBox="1">
            <a:spLocks/>
          </p:cNvSpPr>
          <p:nvPr/>
        </p:nvSpPr>
        <p:spPr>
          <a:xfrm flipH="1">
            <a:off x="651873" y="4013016"/>
            <a:ext cx="2799736" cy="4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US" sz="1600" dirty="0">
                <a:latin typeface="Outfit Black"/>
                <a:ea typeface="Outfit Black"/>
                <a:cs typeface="Outfit Black"/>
                <a:sym typeface="Outfit Black"/>
              </a:rPr>
              <a:t>Bitwise-Not</a:t>
            </a:r>
          </a:p>
        </p:txBody>
      </p:sp>
      <p:cxnSp>
        <p:nvCxnSpPr>
          <p:cNvPr id="58" name="Google Shape;273;p41">
            <a:extLst>
              <a:ext uri="{FF2B5EF4-FFF2-40B4-BE49-F238E27FC236}">
                <a16:creationId xmlns:a16="http://schemas.microsoft.com/office/drawing/2014/main" id="{51629BC5-3650-A66A-6150-45E86450820B}"/>
              </a:ext>
            </a:extLst>
          </p:cNvPr>
          <p:cNvCxnSpPr>
            <a:cxnSpLocks/>
            <a:stCxn id="39" idx="3"/>
            <a:endCxn id="19" idx="1"/>
          </p:cNvCxnSpPr>
          <p:nvPr/>
        </p:nvCxnSpPr>
        <p:spPr>
          <a:xfrm>
            <a:off x="3596798" y="3522100"/>
            <a:ext cx="1132365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9" name="Oval 4098">
            <a:extLst>
              <a:ext uri="{FF2B5EF4-FFF2-40B4-BE49-F238E27FC236}">
                <a16:creationId xmlns:a16="http://schemas.microsoft.com/office/drawing/2014/main" id="{99885365-9958-FA78-9B0A-B787D2412743}"/>
              </a:ext>
            </a:extLst>
          </p:cNvPr>
          <p:cNvSpPr/>
          <p:nvPr/>
        </p:nvSpPr>
        <p:spPr>
          <a:xfrm>
            <a:off x="624682" y="2018846"/>
            <a:ext cx="283029" cy="253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1</a:t>
            </a:r>
          </a:p>
        </p:txBody>
      </p:sp>
      <p:sp>
        <p:nvSpPr>
          <p:cNvPr id="4101" name="Oval 4100">
            <a:extLst>
              <a:ext uri="{FF2B5EF4-FFF2-40B4-BE49-F238E27FC236}">
                <a16:creationId xmlns:a16="http://schemas.microsoft.com/office/drawing/2014/main" id="{7DC68D9D-60D5-08EC-4B4D-BC371BD360F3}"/>
              </a:ext>
            </a:extLst>
          </p:cNvPr>
          <p:cNvSpPr/>
          <p:nvPr/>
        </p:nvSpPr>
        <p:spPr>
          <a:xfrm>
            <a:off x="5451137" y="2040391"/>
            <a:ext cx="283029" cy="253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</a:t>
            </a:r>
          </a:p>
        </p:txBody>
      </p:sp>
      <p:sp>
        <p:nvSpPr>
          <p:cNvPr id="4103" name="Oval 4102">
            <a:extLst>
              <a:ext uri="{FF2B5EF4-FFF2-40B4-BE49-F238E27FC236}">
                <a16:creationId xmlns:a16="http://schemas.microsoft.com/office/drawing/2014/main" id="{77BD3A9A-DFDE-E21B-7C1E-8CD688D63FF5}"/>
              </a:ext>
            </a:extLst>
          </p:cNvPr>
          <p:cNvSpPr/>
          <p:nvPr/>
        </p:nvSpPr>
        <p:spPr>
          <a:xfrm>
            <a:off x="5669645" y="4090987"/>
            <a:ext cx="297541" cy="261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</a:t>
            </a:r>
          </a:p>
        </p:txBody>
      </p:sp>
      <p:sp>
        <p:nvSpPr>
          <p:cNvPr id="4105" name="Oval 4104">
            <a:extLst>
              <a:ext uri="{FF2B5EF4-FFF2-40B4-BE49-F238E27FC236}">
                <a16:creationId xmlns:a16="http://schemas.microsoft.com/office/drawing/2014/main" id="{01FC51BC-4E8E-3029-08C9-AB409C4161EF}"/>
              </a:ext>
            </a:extLst>
          </p:cNvPr>
          <p:cNvSpPr/>
          <p:nvPr/>
        </p:nvSpPr>
        <p:spPr>
          <a:xfrm>
            <a:off x="1025253" y="4132473"/>
            <a:ext cx="283029" cy="253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4</a:t>
            </a:r>
          </a:p>
        </p:txBody>
      </p:sp>
      <p:sp>
        <p:nvSpPr>
          <p:cNvPr id="4" name="Google Shape;259;p41">
            <a:extLst>
              <a:ext uri="{FF2B5EF4-FFF2-40B4-BE49-F238E27FC236}">
                <a16:creationId xmlns:a16="http://schemas.microsoft.com/office/drawing/2014/main" id="{E880536F-DC10-A277-02A4-BE44C58D13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30942"/>
          </a:xfrm>
          <a:prstGeom prst="rect">
            <a:avLst/>
          </a:prstGeom>
          <a:solidFill>
            <a:schemeClr val="dk1"/>
          </a:solidFill>
          <a:ln>
            <a:gradFill>
              <a:gsLst>
                <a:gs pos="0">
                  <a:srgbClr val="7030A0">
                    <a:lumMod val="94000"/>
                  </a:srgbClr>
                </a:gs>
                <a:gs pos="76000">
                  <a:srgbClr val="0070C0"/>
                </a:gs>
              </a:gsLst>
              <a:lin ang="5400000" scaled="1"/>
            </a:gra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 sz="2600" b="0" i="0" u="none" strike="noStrike" cap="none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 sz="2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 sz="2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 sz="2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 sz="2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 sz="2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 sz="2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 sz="2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 sz="2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/>
              <a:t>Serial No.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699AD02-324A-2396-F734-756344554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" r="565" b="69756"/>
          <a:stretch/>
        </p:blipFill>
        <p:spPr bwMode="auto">
          <a:xfrm>
            <a:off x="321468" y="1069372"/>
            <a:ext cx="3178970" cy="80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DFE78D70-D9C6-DE2D-18CC-BCB01D214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35000" b="35555"/>
          <a:stretch/>
        </p:blipFill>
        <p:spPr bwMode="auto">
          <a:xfrm>
            <a:off x="4729163" y="3089902"/>
            <a:ext cx="3171825" cy="8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8F2D2ADA-EF40-1605-E7C6-812EF27C8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" t="786" r="564" b="70047"/>
          <a:stretch/>
        </p:blipFill>
        <p:spPr bwMode="auto">
          <a:xfrm>
            <a:off x="4786313" y="1042990"/>
            <a:ext cx="3121819" cy="88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6E8552BB-060D-B9A8-32F8-A5000DBBB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76" b="1139"/>
          <a:stretch/>
        </p:blipFill>
        <p:spPr bwMode="auto">
          <a:xfrm>
            <a:off x="474700" y="3083949"/>
            <a:ext cx="3122098" cy="87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94390"/>
      </p:ext>
    </p:extLst>
  </p:cSld>
  <p:clrMapOvr>
    <a:masterClrMapping/>
  </p:clrMapOvr>
</p:sld>
</file>

<file path=ppt/theme/theme1.xml><?xml version="1.0" encoding="utf-8"?>
<a:theme xmlns:a="http://schemas.openxmlformats.org/drawingml/2006/main" name="Geopolitic Conference by Slidesgo">
  <a:themeElements>
    <a:clrScheme name="Simple Light">
      <a:dk1>
        <a:srgbClr val="092E4B"/>
      </a:dk1>
      <a:lt1>
        <a:srgbClr val="FFFFFF"/>
      </a:lt1>
      <a:dk2>
        <a:srgbClr val="52A9D4"/>
      </a:dk2>
      <a:lt2>
        <a:srgbClr val="06BB8A"/>
      </a:lt2>
      <a:accent1>
        <a:srgbClr val="577D90"/>
      </a:accent1>
      <a:accent2>
        <a:srgbClr val="CFCFCF"/>
      </a:accent2>
      <a:accent3>
        <a:srgbClr val="97979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268</Words>
  <Application>Microsoft Office PowerPoint</Application>
  <PresentationFormat>On-screen Show (16:9)</PresentationFormat>
  <Paragraphs>77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Times New Roman</vt:lpstr>
      <vt:lpstr>Courier New</vt:lpstr>
      <vt:lpstr>Lato</vt:lpstr>
      <vt:lpstr>Fredoka One</vt:lpstr>
      <vt:lpstr>Outfit Black</vt:lpstr>
      <vt:lpstr>Arial</vt:lpstr>
      <vt:lpstr>Geopolitic Conference by Slidesgo</vt:lpstr>
      <vt:lpstr>Fake Currency Detection</vt:lpstr>
      <vt:lpstr>500 Indian Rupee</vt:lpstr>
      <vt:lpstr>Methadology </vt:lpstr>
      <vt:lpstr>Method 1: Ultra violet </vt:lpstr>
      <vt:lpstr>Method 2: Extract Features</vt:lpstr>
      <vt:lpstr>Method 2: Features</vt:lpstr>
      <vt:lpstr>Data</vt:lpstr>
      <vt:lpstr>Blendlines.</vt:lpstr>
      <vt:lpstr>PowerPoint Presentation</vt:lpstr>
      <vt:lpstr>Serial No.</vt:lpstr>
      <vt:lpstr>Font Size.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Curreny Detection</dc:title>
  <cp:lastModifiedBy>Ahmed ashraf Mohamed</cp:lastModifiedBy>
  <cp:revision>14</cp:revision>
  <dcterms:modified xsi:type="dcterms:W3CDTF">2023-06-08T10:20:58Z</dcterms:modified>
</cp:coreProperties>
</file>